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6" r:id="rId3"/>
    <p:sldId id="347" r:id="rId4"/>
    <p:sldId id="321" r:id="rId5"/>
    <p:sldId id="349" r:id="rId6"/>
    <p:sldId id="350" r:id="rId7"/>
    <p:sldId id="326" r:id="rId8"/>
    <p:sldId id="351" r:id="rId9"/>
    <p:sldId id="352" r:id="rId10"/>
    <p:sldId id="354" r:id="rId11"/>
    <p:sldId id="356" r:id="rId12"/>
    <p:sldId id="357" r:id="rId13"/>
    <p:sldId id="353" r:id="rId14"/>
    <p:sldId id="348" r:id="rId15"/>
    <p:sldId id="358" r:id="rId16"/>
    <p:sldId id="360" r:id="rId17"/>
    <p:sldId id="359" r:id="rId18"/>
    <p:sldId id="361" r:id="rId19"/>
    <p:sldId id="363" r:id="rId20"/>
    <p:sldId id="362" r:id="rId21"/>
    <p:sldId id="365" r:id="rId22"/>
    <p:sldId id="279" r:id="rId23"/>
    <p:sldId id="364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46"/>
            <p14:sldId id="347"/>
            <p14:sldId id="321"/>
            <p14:sldId id="349"/>
            <p14:sldId id="350"/>
            <p14:sldId id="326"/>
            <p14:sldId id="351"/>
            <p14:sldId id="352"/>
            <p14:sldId id="354"/>
            <p14:sldId id="356"/>
            <p14:sldId id="357"/>
            <p14:sldId id="353"/>
            <p14:sldId id="348"/>
            <p14:sldId id="358"/>
            <p14:sldId id="360"/>
            <p14:sldId id="359"/>
            <p14:sldId id="361"/>
            <p14:sldId id="363"/>
            <p14:sldId id="362"/>
            <p14:sldId id="365"/>
            <p14:sldId id="279"/>
            <p14:sldId id="364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3" autoAdjust="0"/>
    <p:restoredTop sz="78696" autoAdjust="0"/>
  </p:normalViewPr>
  <p:slideViewPr>
    <p:cSldViewPr snapToGrid="0" snapToObjects="1">
      <p:cViewPr>
        <p:scale>
          <a:sx n="100" d="100"/>
          <a:sy n="100" d="100"/>
        </p:scale>
        <p:origin x="-2648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bist du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UPSIZING &lt;-&gt; DOWNSIZNG time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day</a:t>
            </a:r>
            <a:endParaRPr lang="de-DE" dirty="0" smtClean="0"/>
          </a:p>
          <a:p>
            <a:r>
              <a:rPr lang="de-DE" dirty="0" smtClean="0"/>
              <a:t>Etwas zu </a:t>
            </a:r>
            <a:r>
              <a:rPr lang="de-DE" dirty="0" err="1" smtClean="0"/>
              <a:t>automatisierung</a:t>
            </a:r>
            <a:r>
              <a:rPr lang="de-DE" dirty="0" smtClean="0"/>
              <a:t> sagen -&gt; </a:t>
            </a:r>
            <a:r>
              <a:rPr lang="de-DE" dirty="0" smtClean="0"/>
              <a:t>Replizierung der Server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Virenattaken</a:t>
            </a:r>
            <a:r>
              <a:rPr lang="de-DE" dirty="0" smtClean="0"/>
              <a:t>, Stromausfall, </a:t>
            </a:r>
            <a:r>
              <a:rPr lang="de-DE" dirty="0" err="1" smtClean="0"/>
              <a:t>Naturkatastophen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DDoS</a:t>
            </a:r>
            <a:r>
              <a:rPr lang="de-DE" dirty="0" smtClean="0"/>
              <a:t> Attacke -&gt; </a:t>
            </a:r>
            <a:r>
              <a:rPr lang="de-DE" dirty="0" smtClean="0"/>
              <a:t>Skalierbarkeit Panzer vs. Bomben -&gt;  </a:t>
            </a:r>
            <a:r>
              <a:rPr lang="de-DE" dirty="0" err="1" smtClean="0"/>
              <a:t>Geräteviefalt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2 Gegenwehrmaßnahmen </a:t>
            </a:r>
            <a:r>
              <a:rPr lang="de-DE" dirty="0" err="1" smtClean="0"/>
              <a:t>Trafficanalyse</a:t>
            </a:r>
            <a:r>
              <a:rPr lang="de-DE" dirty="0" smtClean="0"/>
              <a:t> und Mehr</a:t>
            </a:r>
            <a:r>
              <a:rPr lang="de-DE" baseline="0" dirty="0" smtClean="0"/>
              <a:t> Bandbreite / Serverleistung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OAaaS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Orchestrated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 Service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DDoS-Attack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als Tarnung für andere Attacken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einer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physichen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Umgebung, laufen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tausender VMs, oft mit APIs aller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ist ein API?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Ein potentiell lukratives Ziel. Laden Gegenüber </a:t>
            </a:r>
            <a:r>
              <a:rPr lang="de-DE" dirty="0" smtClean="0"/>
              <a:t>Einkaufszentrum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Open SSH</a:t>
            </a:r>
          </a:p>
          <a:p>
            <a:endParaRPr lang="de-DE" dirty="0" smtClean="0"/>
          </a:p>
          <a:p>
            <a:r>
              <a:rPr lang="de-DE" dirty="0" smtClean="0"/>
              <a:t>Standard Tools von AWS,</a:t>
            </a:r>
            <a:r>
              <a:rPr lang="de-DE" baseline="0" dirty="0" smtClean="0"/>
              <a:t> wie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Trail</a:t>
            </a:r>
            <a:r>
              <a:rPr lang="de-DE" baseline="0" dirty="0" smtClean="0"/>
              <a:t>, werden oft nicht verwendet</a:t>
            </a:r>
            <a:endParaRPr lang="de-DE" dirty="0" smtClean="0"/>
          </a:p>
          <a:p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Security </a:t>
            </a:r>
            <a:r>
              <a:rPr lang="de-DE" baseline="0" dirty="0" err="1" smtClean="0"/>
              <a:t>Clearances</a:t>
            </a:r>
            <a:r>
              <a:rPr lang="de-DE" baseline="0" dirty="0" smtClean="0"/>
              <a:t>, die z.T. viel strenger sind als bei Behörden</a:t>
            </a:r>
          </a:p>
          <a:p>
            <a:endParaRPr lang="de-DE" dirty="0" smtClean="0"/>
          </a:p>
          <a:p>
            <a:r>
              <a:rPr lang="de-DE" dirty="0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Exfiltration</a:t>
            </a:r>
            <a:r>
              <a:rPr lang="de-DE" baseline="0" dirty="0" smtClean="0"/>
              <a:t> „Offiziell“ geht man von ca. 12% der Organisationen aus, die durch Datendiebstahl betroffen sind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Low </a:t>
            </a:r>
            <a:r>
              <a:rPr lang="de-DE" baseline="0" dirty="0" smtClean="0"/>
              <a:t>Tech angriff</a:t>
            </a:r>
          </a:p>
          <a:p>
            <a:endParaRPr lang="de-DE" baseline="0" dirty="0" smtClean="0"/>
          </a:p>
          <a:p>
            <a:r>
              <a:rPr lang="de-DE" baseline="0" dirty="0" smtClean="0"/>
              <a:t>Richtig geraten: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Services schaffen Abhilfe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Handys,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glühbirnen</a:t>
            </a:r>
            <a:r>
              <a:rPr lang="de-DE" baseline="0" dirty="0" smtClean="0"/>
              <a:t> Glotzen. Alles geht ins WLAN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TB in Sekunden PB in Minuten</a:t>
            </a:r>
          </a:p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Wieso ist </a:t>
            </a:r>
            <a:r>
              <a:rPr lang="de-DE" dirty="0" err="1" smtClean="0"/>
              <a:t>Versionierung</a:t>
            </a:r>
            <a:r>
              <a:rPr lang="de-DE" dirty="0" smtClean="0"/>
              <a:t> Gefährlich?</a:t>
            </a:r>
            <a:r>
              <a:rPr lang="de-DE" baseline="0" dirty="0" smtClean="0"/>
              <a:t> </a:t>
            </a:r>
            <a:r>
              <a:rPr lang="de-DE" dirty="0" err="1" smtClean="0"/>
              <a:t>Versionierung</a:t>
            </a:r>
            <a:r>
              <a:rPr lang="de-DE" dirty="0" smtClean="0"/>
              <a:t> Case Schufa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Alles</a:t>
            </a:r>
            <a:r>
              <a:rPr lang="de-DE" baseline="0" dirty="0" smtClean="0"/>
              <a:t> als CSV-Datei in 22sek</a:t>
            </a:r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unautorisierter Zugriff auf den Speicher fremder Prozesse</a:t>
            </a:r>
          </a:p>
          <a:p>
            <a:endParaRPr lang="de-DE" dirty="0" smtClean="0"/>
          </a:p>
          <a:p>
            <a:r>
              <a:rPr lang="de-DE" dirty="0" smtClean="0"/>
              <a:t>Seitenkanalangriff</a:t>
            </a:r>
          </a:p>
          <a:p>
            <a:endParaRPr lang="de-DE" dirty="0" smtClean="0"/>
          </a:p>
          <a:p>
            <a:r>
              <a:rPr lang="de-DE" dirty="0" smtClean="0"/>
              <a:t>Aber... Man hat doch keine Root-Rechte, um den Kernel zu lesen!</a:t>
            </a:r>
          </a:p>
          <a:p>
            <a:endParaRPr lang="de-DE" dirty="0" smtClean="0"/>
          </a:p>
          <a:p>
            <a:r>
              <a:rPr lang="de-DE" dirty="0" smtClean="0"/>
              <a:t>Viele</a:t>
            </a:r>
            <a:r>
              <a:rPr lang="de-DE" baseline="0" dirty="0" smtClean="0"/>
              <a:t> der Anwendungen laufen auf virtuellen Maschinen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Herausforderungen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zu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diesem</a:t>
            </a:r>
            <a:r>
              <a:rPr lang="it-IT" baseline="0" dirty="0" smtClean="0"/>
              <a:t> </a:t>
            </a:r>
            <a:r>
              <a:rPr lang="it-IT" baseline="0" dirty="0" smtClean="0"/>
              <a:t>Talk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Warum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genannt?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ist drin?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Amorph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von uns hat jemals einen Server, oder Router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configuriert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 würdest du mal gerne mit dem Rechner eines anderen arbeiten?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MacBook Air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-sharing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Ich habe extra eine etwas veraltete </a:t>
            </a:r>
            <a:r>
              <a:rPr lang="de-DE" dirty="0" err="1" smtClean="0"/>
              <a:t>Statisitk</a:t>
            </a:r>
            <a:r>
              <a:rPr lang="de-DE" dirty="0" smtClean="0"/>
              <a:t> gewählt. Modern gilt: 100%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Kurz auf </a:t>
            </a:r>
            <a:r>
              <a:rPr lang="de-DE" dirty="0" err="1" smtClean="0"/>
              <a:t>verfügbarkeitszonen</a:t>
            </a:r>
            <a:r>
              <a:rPr lang="de-DE" baseline="0" dirty="0" smtClean="0"/>
              <a:t> eingehen</a:t>
            </a:r>
            <a:endParaRPr lang="de-DE" dirty="0" smtClean="0"/>
          </a:p>
          <a:p>
            <a:r>
              <a:rPr lang="de-DE" dirty="0" smtClean="0"/>
              <a:t>Alles </a:t>
            </a:r>
            <a:r>
              <a:rPr lang="de-DE" dirty="0" smtClean="0"/>
              <a:t>gespiegelt,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endParaRPr lang="de-DE" dirty="0" smtClean="0"/>
          </a:p>
          <a:p>
            <a:r>
              <a:rPr lang="de-DE" dirty="0" smtClean="0"/>
              <a:t>Bringt auch Performance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05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zy.com/infographics/life-in-the-cloud/" TargetMode="External"/><Relationship Id="rId4" Type="http://schemas.openxmlformats.org/officeDocument/2006/relationships/hyperlink" Target="https://www.computerweekly.com/news/450404341/Top-10-IT-security-stories-of-2016" TargetMode="External"/><Relationship Id="rId5" Type="http://schemas.openxmlformats.org/officeDocument/2006/relationships/hyperlink" Target="https://www.tripwire.com/state-of-security/security-data-protection/cloud/top-cloud-security-threats/" TargetMode="External"/><Relationship Id="rId6" Type="http://schemas.openxmlformats.org/officeDocument/2006/relationships/hyperlink" Target="https://www.csoonline.com/article/3208905/cloud-security/top-cloud-security-controls-you-should-be-using.html" TargetMode="External"/><Relationship Id="rId7" Type="http://schemas.openxmlformats.org/officeDocument/2006/relationships/hyperlink" Target="https://www.threatstack.com/press-releases/threat-stack-analysis-reveals-companies-critical-aws-cloud-security-misconfigurations" TargetMode="External"/><Relationship Id="rId8" Type="http://schemas.openxmlformats.org/officeDocument/2006/relationships/hyperlink" Target="https://www.youtube.com/watch?v=Xml4Gx3huag" TargetMode="External"/><Relationship Id="rId9" Type="http://schemas.openxmlformats.org/officeDocument/2006/relationships/hyperlink" Target="https://www.zdnet.com/article/stop-saying-the-cloud-is-just-someone-elses-computer-because-its-not/" TargetMode="External"/><Relationship Id="rId10" Type="http://schemas.openxmlformats.org/officeDocument/2006/relationships/hyperlink" Target="https://www.skyhighnetworks.com/cloud-security-blog/worlds-worst-cloud-abuser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smtClean="0"/>
              <a:t>Life in the</a:t>
            </a:r>
            <a:br>
              <a:rPr lang="it-IT" dirty="0" smtClean="0"/>
            </a:br>
            <a:r>
              <a:rPr lang="it-IT" dirty="0" err="1" smtClean="0"/>
              <a:t>cloud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62420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</a:t>
            </a:r>
            <a:r>
              <a:rPr lang="it-IT" dirty="0" smtClean="0"/>
              <a:t>Head of Technology</a:t>
            </a:r>
            <a:r>
              <a:rPr lang="it-IT" dirty="0" smtClean="0"/>
              <a:t>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8" name="Textfeld 7"/>
          <p:cNvSpPr txBox="1"/>
          <p:nvPr/>
        </p:nvSpPr>
        <p:spPr>
          <a:xfrm>
            <a:off x="533397" y="4372868"/>
            <a:ext cx="62646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Vorteile und Risiken</a:t>
            </a:r>
            <a:endParaRPr lang="de-DE" sz="3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REDUNDANZ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338667" y="1524750"/>
            <a:ext cx="8911559" cy="4368050"/>
            <a:chOff x="1199788" y="1528765"/>
            <a:chExt cx="6615420" cy="3242585"/>
          </a:xfrm>
        </p:grpSpPr>
        <p:pic>
          <p:nvPicPr>
            <p:cNvPr id="6" name="Bild 5" descr="Bildschirmfoto 2018-04-29 um 15.13.2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5" b="4440"/>
            <a:stretch/>
          </p:blipFill>
          <p:spPr>
            <a:xfrm>
              <a:off x="1199788" y="1528765"/>
              <a:ext cx="6615420" cy="3242585"/>
            </a:xfrm>
            <a:prstGeom prst="rect">
              <a:avLst/>
            </a:prstGeom>
          </p:spPr>
        </p:pic>
        <p:sp>
          <p:nvSpPr>
            <p:cNvPr id="7" name="Parallelogramm 6"/>
            <p:cNvSpPr/>
            <p:nvPr/>
          </p:nvSpPr>
          <p:spPr>
            <a:xfrm rot="1860000">
              <a:off x="4052571" y="2964329"/>
              <a:ext cx="503999" cy="108000"/>
            </a:xfrm>
            <a:prstGeom prst="parallelogram">
              <a:avLst/>
            </a:prstGeom>
            <a:solidFill>
              <a:srgbClr val="DFDFD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644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scotty naked ti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0"/>
            <a:ext cx="9448801" cy="699933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1"/>
                </a:solidFill>
              </a:rPr>
              <a:t>Skalierbarkeit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Skalierbarkeit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75025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51"/>
                <a:gridCol w="4724400"/>
                <a:gridCol w="377897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WAS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WOZU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RAM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gleichzeitig erledigen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HDD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Noch mehr Kram irgendwo hin packen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BPS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schneller ausliefern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GHZ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Den ganzen Kram schneller verarbeiten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Zu</a:t>
            </a:r>
            <a:r>
              <a:rPr lang="it-IT" dirty="0" smtClean="0"/>
              <a:t> </a:t>
            </a:r>
            <a:r>
              <a:rPr lang="it-IT" dirty="0" err="1" smtClean="0"/>
              <a:t>den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RISIKEN</a:t>
            </a:r>
            <a:endParaRPr lang="it-IT" dirty="0"/>
          </a:p>
        </p:txBody>
      </p:sp>
      <p:pic>
        <p:nvPicPr>
          <p:cNvPr id="5" name="Bild 4" descr="Spy_icon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9" y="1200907"/>
            <a:ext cx="5286175" cy="5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rgbClr val="000000"/>
                </a:solidFill>
              </a:rPr>
              <a:t>CLOUDS are not always</a:t>
            </a:r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FLUFFY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9" name="Bild 8" descr="Spy_icon.png"/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51" y="2912533"/>
            <a:ext cx="3696293" cy="3979333"/>
          </a:xfrm>
          <a:prstGeom prst="rect">
            <a:avLst/>
          </a:prstGeom>
        </p:spPr>
      </p:pic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chemeClr val="tx2"/>
                </a:solidFill>
              </a:rPr>
              <a:t>TECHNISCHE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Es gibt natürlich auch die Gefahren, </a:t>
            </a:r>
            <a:r>
              <a:rPr lang="de-DE" sz="2400" dirty="0" smtClean="0"/>
              <a:t>die herkömmliche </a:t>
            </a:r>
            <a:r>
              <a:rPr lang="it-IT" sz="2400" dirty="0" smtClean="0">
                <a:solidFill>
                  <a:schemeClr val="tx2"/>
                </a:solidFill>
              </a:rPr>
              <a:t>COMPUTER </a:t>
            </a:r>
            <a:r>
              <a:rPr lang="de-DE" sz="2400" dirty="0" smtClean="0"/>
              <a:t>und </a:t>
            </a:r>
            <a:r>
              <a:rPr lang="it-IT" sz="2400" dirty="0" smtClean="0">
                <a:solidFill>
                  <a:schemeClr val="tx2"/>
                </a:solidFill>
              </a:rPr>
              <a:t>HOSTER </a:t>
            </a:r>
            <a:r>
              <a:rPr lang="de-DE" sz="2400" dirty="0" smtClean="0"/>
              <a:t>betreffen.</a:t>
            </a:r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Ein Unterschied </a:t>
            </a:r>
            <a:r>
              <a:rPr lang="de-DE" sz="2400" dirty="0"/>
              <a:t>liegt in der </a:t>
            </a:r>
            <a:r>
              <a:rPr lang="de-DE" sz="2400" dirty="0" smtClean="0"/>
              <a:t>Größenordnung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Die Vielfalt an laufenden Anwendungen und Prozessen birgt enorme </a:t>
            </a:r>
            <a:r>
              <a:rPr lang="de-DE" sz="2400" dirty="0" smtClean="0"/>
              <a:t>Gefahren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APIs in </a:t>
            </a:r>
            <a:r>
              <a:rPr lang="de-DE" sz="2400" dirty="0"/>
              <a:t>einer Umgebung, wo viele heterogene Anwendungen </a:t>
            </a:r>
            <a:r>
              <a:rPr lang="de-DE" sz="2400" dirty="0" smtClean="0"/>
              <a:t>laufen, </a:t>
            </a:r>
            <a:r>
              <a:rPr lang="de-DE" sz="2400" dirty="0"/>
              <a:t>müssen alle sicher sein</a:t>
            </a:r>
            <a:r>
              <a:rPr lang="de-DE" sz="2400" dirty="0" smtClean="0"/>
              <a:t>.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Vormarsch der Mobilität / </a:t>
            </a:r>
            <a:r>
              <a:rPr lang="de-DE" sz="2400" dirty="0" err="1"/>
              <a:t>Devicevielfalt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  <a:p>
            <a:pPr>
              <a:buClr>
                <a:schemeClr val="tx2"/>
              </a:buClr>
              <a:buSzPct val="130000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0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rgbClr val="00B13F"/>
                </a:solidFill>
              </a:rPr>
              <a:t>MENSCHLICHE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Bedrohung durch Insider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73% der Firmen, die AWS </a:t>
            </a:r>
            <a:r>
              <a:rPr lang="de-DE" sz="2400" dirty="0" err="1"/>
              <a:t>Cloud</a:t>
            </a:r>
            <a:r>
              <a:rPr lang="de-DE" sz="2400" dirty="0"/>
              <a:t> verwenden, haben kritische Fehlkonfigurationen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000000"/>
                </a:solidFill>
              </a:rPr>
              <a:t>“</a:t>
            </a:r>
            <a:r>
              <a:rPr lang="it-IT" sz="2400" dirty="0" err="1" smtClean="0">
                <a:solidFill>
                  <a:srgbClr val="000000"/>
                </a:solidFill>
              </a:rPr>
              <a:t>Aktivitätsanomalie</a:t>
            </a:r>
            <a:r>
              <a:rPr lang="it-IT" sz="2400" dirty="0" smtClean="0">
                <a:solidFill>
                  <a:srgbClr val="000000"/>
                </a:solidFill>
              </a:rPr>
              <a:t>” in 85%</a:t>
            </a:r>
            <a:br>
              <a:rPr lang="it-IT" sz="2400" dirty="0" smtClean="0">
                <a:solidFill>
                  <a:srgbClr val="000000"/>
                </a:solidFill>
              </a:rPr>
            </a:br>
            <a:r>
              <a:rPr lang="it-IT" sz="2400" dirty="0" err="1" smtClean="0">
                <a:solidFill>
                  <a:srgbClr val="000000"/>
                </a:solidFill>
              </a:rPr>
              <a:t>der</a:t>
            </a:r>
            <a:r>
              <a:rPr lang="it-IT" sz="2400" dirty="0" smtClean="0">
                <a:solidFill>
                  <a:srgbClr val="000000"/>
                </a:solidFill>
              </a:rPr>
              <a:t> </a:t>
            </a:r>
            <a:r>
              <a:rPr lang="it-IT" sz="2400" dirty="0" err="1" smtClean="0">
                <a:solidFill>
                  <a:srgbClr val="000000"/>
                </a:solidFill>
              </a:rPr>
              <a:t>Organisationen</a:t>
            </a:r>
            <a:endParaRPr lang="it-IT" sz="2400" dirty="0" smtClean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kern="1200" dirty="0" err="1" smtClean="0">
                <a:solidFill>
                  <a:srgbClr val="000000"/>
                </a:solidFill>
              </a:rPr>
              <a:t>Abhilfe</a:t>
            </a:r>
            <a:r>
              <a:rPr lang="it-IT" sz="2400" kern="1200" dirty="0" smtClean="0">
                <a:solidFill>
                  <a:srgbClr val="000000"/>
                </a:solidFill>
              </a:rPr>
              <a:t> </a:t>
            </a:r>
            <a:r>
              <a:rPr lang="it-IT" sz="2400" kern="1200" dirty="0" err="1" smtClean="0">
                <a:solidFill>
                  <a:srgbClr val="000000"/>
                </a:solidFill>
              </a:rPr>
              <a:t>durch</a:t>
            </a:r>
            <a:r>
              <a:rPr lang="mr-IN" sz="2400" kern="1200" dirty="0" smtClean="0">
                <a:solidFill>
                  <a:srgbClr val="000000"/>
                </a:solidFill>
              </a:rPr>
              <a:t>…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sp>
        <p:nvSpPr>
          <p:cNvPr id="8" name="Stern mit 16 Zacken 7"/>
          <p:cNvSpPr/>
          <p:nvPr/>
        </p:nvSpPr>
        <p:spPr>
          <a:xfrm rot="900000">
            <a:off x="5701657" y="3408791"/>
            <a:ext cx="3253061" cy="3253061"/>
          </a:xfrm>
          <a:prstGeom prst="star16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solidFill>
                  <a:schemeClr val="bg1"/>
                </a:solidFill>
              </a:rPr>
              <a:t>Aus Versehen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vs. 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ABSICHT</a:t>
            </a:r>
            <a:endParaRPr lang="de-DE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5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CASES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Smurfberries</a:t>
            </a:r>
            <a:r>
              <a:rPr lang="it-IT" dirty="0" smtClean="0"/>
              <a:t> (small)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Mobile Devices sind eben ...mobile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Verlust und Diebstahl sind alltäglich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Alle benutzen </a:t>
            </a:r>
            <a:r>
              <a:rPr lang="de-DE" sz="2400" dirty="0" err="1" smtClean="0"/>
              <a:t>Cloudservices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kern="1200" dirty="0" smtClean="0">
                <a:solidFill>
                  <a:srgbClr val="000000"/>
                </a:solidFill>
              </a:rPr>
              <a:t>Angriffe </a:t>
            </a:r>
            <a:r>
              <a:rPr lang="de-DE" sz="2400" kern="1200" dirty="0" smtClean="0">
                <a:solidFill>
                  <a:srgbClr val="00B13F"/>
                </a:solidFill>
              </a:rPr>
              <a:t>AUF</a:t>
            </a:r>
            <a:r>
              <a:rPr lang="de-DE" sz="2400" kern="1200" dirty="0" smtClean="0">
                <a:solidFill>
                  <a:srgbClr val="000000"/>
                </a:solidFill>
              </a:rPr>
              <a:t> und </a:t>
            </a:r>
            <a:r>
              <a:rPr lang="de-DE" sz="2400" kern="1200" dirty="0" smtClean="0">
                <a:solidFill>
                  <a:srgbClr val="00B13F"/>
                </a:solidFill>
              </a:rPr>
              <a:t>VON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connected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devices</a:t>
            </a:r>
            <a:r>
              <a:rPr lang="de-DE" sz="2400" kern="1200" dirty="0" smtClean="0">
                <a:solidFill>
                  <a:srgbClr val="000000"/>
                </a:solidFill>
              </a:rPr>
              <a:t> nehmen zu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pic>
        <p:nvPicPr>
          <p:cNvPr id="3" name="Bild 2" descr="smurfberries-berry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7" y="4318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Her mit den Daten!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mit Public Datasets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Sportstatistik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Wetterstatistik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NYC </a:t>
            </a:r>
            <a:r>
              <a:rPr lang="de-DE" sz="2400" dirty="0" err="1" smtClean="0"/>
              <a:t>CityBike</a:t>
            </a:r>
            <a:r>
              <a:rPr lang="de-DE" sz="2400" dirty="0" smtClean="0"/>
              <a:t> Trips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1000 Cannabis Genom-Datensätze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GitHub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$5,00 / TB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1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 lang="it-IT" sz="2400" dirty="0" err="1" smtClean="0"/>
              <a:t>Kurzes</a:t>
            </a:r>
            <a:r>
              <a:rPr lang="it-IT" sz="2400" dirty="0" smtClean="0"/>
              <a:t> </a:t>
            </a:r>
            <a:r>
              <a:rPr lang="it-IT" sz="2400" dirty="0" err="1" smtClean="0"/>
              <a:t>Einmaleins</a:t>
            </a:r>
            <a:endParaRPr lang="it-IT" sz="2400" dirty="0" smtClean="0"/>
          </a:p>
          <a:p>
            <a:pPr lvl="6"/>
            <a:r>
              <a:rPr lang="it-IT" sz="2400" dirty="0" smtClean="0"/>
              <a:t>Ganz </a:t>
            </a:r>
            <a:r>
              <a:rPr lang="it-IT" sz="2400" dirty="0" err="1" smtClean="0"/>
              <a:t>toll</a:t>
            </a:r>
            <a:r>
              <a:rPr lang="it-IT" sz="2400" dirty="0" smtClean="0"/>
              <a:t> </a:t>
            </a:r>
            <a:r>
              <a:rPr lang="it-IT" sz="2400" dirty="0" err="1" smtClean="0"/>
              <a:t>fluffig</a:t>
            </a:r>
            <a:r>
              <a:rPr lang="it-IT" sz="2400" dirty="0" smtClean="0"/>
              <a:t>: </a:t>
            </a:r>
            <a:r>
              <a:rPr lang="it-IT" sz="2400" dirty="0" err="1" smtClean="0"/>
              <a:t>Vorteile</a:t>
            </a:r>
            <a:endParaRPr lang="it-IT" sz="2400" dirty="0" smtClean="0"/>
          </a:p>
          <a:p>
            <a:pPr lvl="6"/>
            <a:r>
              <a:rPr lang="it-IT" sz="2400" dirty="0" err="1" smtClean="0"/>
              <a:t>Weniger</a:t>
            </a:r>
            <a:r>
              <a:rPr lang="it-IT" sz="2400" dirty="0" smtClean="0"/>
              <a:t> </a:t>
            </a:r>
            <a:r>
              <a:rPr lang="it-IT" sz="2400" dirty="0" err="1" smtClean="0"/>
              <a:t>fluffig</a:t>
            </a:r>
            <a:r>
              <a:rPr lang="it-IT" sz="2400" dirty="0" smtClean="0"/>
              <a:t>: </a:t>
            </a:r>
            <a:r>
              <a:rPr lang="it-IT" sz="2400" dirty="0" err="1" smtClean="0"/>
              <a:t>Sicherheitsrisiken</a:t>
            </a:r>
            <a:endParaRPr lang="it-IT" sz="2400" dirty="0" smtClean="0"/>
          </a:p>
          <a:p>
            <a:pPr lvl="6"/>
            <a:r>
              <a:rPr lang="de-DE" sz="2400" dirty="0" smtClean="0"/>
              <a:t>Cases &amp; Anekdoten: </a:t>
            </a:r>
            <a:r>
              <a:rPr lang="de-DE" sz="2400" dirty="0" err="1" smtClean="0"/>
              <a:t>Bitcoins</a:t>
            </a:r>
            <a:r>
              <a:rPr lang="it-IT" sz="2400" dirty="0" smtClean="0"/>
              <a:t> </a:t>
            </a:r>
            <a:r>
              <a:rPr lang="it-IT" sz="2400" dirty="0"/>
              <a:t>&amp;</a:t>
            </a:r>
            <a:r>
              <a:rPr lang="it-IT" sz="2400" dirty="0" smtClean="0"/>
              <a:t> </a:t>
            </a:r>
            <a:r>
              <a:rPr lang="de-DE" sz="2400" dirty="0" err="1" smtClean="0"/>
              <a:t>Smurfberries</a:t>
            </a:r>
            <a:endParaRPr lang="it-IT" sz="2400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Unsere</a:t>
            </a:r>
            <a:r>
              <a:rPr lang="it-IT" dirty="0" smtClean="0"/>
              <a:t> </a:t>
            </a:r>
            <a:r>
              <a:rPr lang="it-IT" dirty="0" err="1" smtClean="0"/>
              <a:t>Themen</a:t>
            </a:r>
            <a:endParaRPr lang="it-IT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94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Lässt du deine Brieftasche überall rumliegen?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Viele Entwickler tun genau das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Versionierung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Low Tech: Python und </a:t>
            </a:r>
            <a:r>
              <a:rPr lang="de-DE" sz="2400" dirty="0" smtClean="0"/>
              <a:t>MySQL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SSH Keys, Passwörter</a:t>
            </a:r>
            <a:br>
              <a:rPr lang="de-DE" sz="2400" dirty="0" smtClean="0"/>
            </a:br>
            <a:r>
              <a:rPr lang="de-DE" sz="2400" dirty="0" smtClean="0"/>
              <a:t>...und Wallet-Keys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SPECTRE (LARGE)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Ein vermeintlicher </a:t>
            </a:r>
            <a:r>
              <a:rPr lang="de-DE" sz="2400" kern="1200" dirty="0" smtClean="0">
                <a:solidFill>
                  <a:srgbClr val="00B13F"/>
                </a:solidFill>
              </a:rPr>
              <a:t>VORTEIL</a:t>
            </a:r>
            <a:r>
              <a:rPr lang="de-DE" sz="2400" kern="1200" dirty="0" smtClean="0"/>
              <a:t> der </a:t>
            </a:r>
            <a:r>
              <a:rPr lang="de-DE" sz="2400" kern="1200" dirty="0" err="1" smtClean="0"/>
              <a:t>Prozesserarchitektur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Datenströme vom Kernel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Spekulative Anweisungen soll eigentlich zur besseren Auslastung führen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Seitenkanalangriff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Patch ist äußert schwierig und bring oft Leistungseinbuße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</p:txBody>
      </p:sp>
      <p:pic>
        <p:nvPicPr>
          <p:cNvPr id="6" name="Bild 5" descr="meltdown-300x2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7" y="4761792"/>
            <a:ext cx="2472890" cy="1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6242072"/>
            <a:ext cx="7585612" cy="438427"/>
          </a:xfrm>
        </p:spPr>
        <p:txBody>
          <a:bodyPr/>
          <a:lstStyle/>
          <a:p>
            <a:pPr algn="l"/>
            <a:r>
              <a:rPr lang="it-IT" dirty="0" err="1" smtClean="0"/>
              <a:t>d.fitzpatrick@reply.de</a:t>
            </a:r>
            <a:r>
              <a:rPr lang="it-IT" dirty="0" smtClean="0"/>
              <a:t>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LiTeratur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 liegt diese Präsentation? In der </a:t>
            </a:r>
            <a:r>
              <a:rPr lang="de-DE" sz="2400" kern="1200" dirty="0" err="1" smtClean="0"/>
              <a:t>Cloud</a:t>
            </a:r>
            <a:r>
              <a:rPr lang="de-DE" sz="2400" kern="1200" dirty="0" smtClean="0"/>
              <a:t>, natürlich!</a:t>
            </a:r>
          </a:p>
          <a:p>
            <a:endParaRPr lang="it-IT" sz="2400" kern="1200" dirty="0" smtClean="0">
              <a:solidFill>
                <a:schemeClr val="tx2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hlinkClick r:id="rId3"/>
              </a:rPr>
              <a:t>https://mozy.com/infographics/life-in-the-cloud/</a:t>
            </a:r>
            <a:endParaRPr lang="de-DE" sz="1200" dirty="0">
              <a:hlinkClick r:id="rId3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://www.computerweekly.com/news/450404341/Top-10-IT-security-stories-of-2016</a:t>
            </a:r>
            <a:endParaRPr lang="de-DE" sz="1200" dirty="0">
              <a:hlinkClick r:id="rId4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5"/>
              </a:rPr>
              <a:t>https</a:t>
            </a:r>
            <a:r>
              <a:rPr lang="de-DE" sz="1200" dirty="0">
                <a:hlinkClick r:id="rId5"/>
              </a:rPr>
              <a:t>://www.tripwire.com/state-of-security/security-data-protection/cloud/top-cloud-security-threats/</a:t>
            </a:r>
            <a:endParaRPr lang="de-DE" sz="1200" dirty="0">
              <a:hlinkClick r:id="rId5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6"/>
              </a:rPr>
              <a:t>https</a:t>
            </a:r>
            <a:r>
              <a:rPr lang="de-DE" sz="1200" dirty="0">
                <a:hlinkClick r:id="rId6"/>
              </a:rPr>
              <a:t>://www.csoonline.com/article/3208905/cloud-security/top-cloud-security-controls-you-should-be-using.html</a:t>
            </a:r>
            <a:endParaRPr lang="de-DE" sz="1200" dirty="0">
              <a:hlinkClick r:id="rId6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7"/>
              </a:rPr>
              <a:t>https</a:t>
            </a:r>
            <a:r>
              <a:rPr lang="de-DE" sz="1200" dirty="0">
                <a:hlinkClick r:id="rId7"/>
              </a:rPr>
              <a:t>://www.threatstack.com/press-releases/threat-stack-analysis-reveals-companies-critical-aws-cloud-security-misconfigurations</a:t>
            </a:r>
            <a:endParaRPr lang="de-DE" sz="1200" dirty="0">
              <a:hlinkClick r:id="rId7"/>
            </a:endParaRPr>
          </a:p>
          <a:p>
            <a:pPr marL="171450" indent="-171450">
              <a:buFont typeface="Arial"/>
              <a:buChar char="•"/>
            </a:pP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de-DE" sz="1200" dirty="0" smtClean="0"/>
              <a:t>Passwords</a:t>
            </a:r>
            <a:r>
              <a:rPr lang="de-DE" sz="1200" dirty="0"/>
              <a:t>, SSH Keys, </a:t>
            </a:r>
            <a:r>
              <a:rPr lang="de-DE" sz="1200" dirty="0" err="1"/>
              <a:t>bit</a:t>
            </a:r>
            <a:r>
              <a:rPr lang="de-DE" sz="1200" dirty="0"/>
              <a:t> </a:t>
            </a:r>
            <a:r>
              <a:rPr lang="de-DE" sz="1200" dirty="0" err="1"/>
              <a:t>coin</a:t>
            </a:r>
            <a:r>
              <a:rPr lang="de-DE" sz="1200" dirty="0"/>
              <a:t> wallet </a:t>
            </a:r>
            <a:r>
              <a:rPr lang="de-DE" sz="1200" dirty="0" err="1"/>
              <a:t>keys</a:t>
            </a:r>
            <a:r>
              <a:rPr lang="de-DE" sz="1200" dirty="0"/>
              <a:t> </a:t>
            </a:r>
            <a:r>
              <a:rPr lang="de-DE" sz="1200" dirty="0">
                <a:hlinkClick r:id="rId8"/>
              </a:rPr>
              <a:t>https://www.youtube.com/watch?v=Xml4Gx3huag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9"/>
              </a:rPr>
              <a:t>https</a:t>
            </a:r>
            <a:r>
              <a:rPr lang="de-DE" sz="1200" dirty="0">
                <a:hlinkClick r:id="rId9"/>
              </a:rPr>
              <a:t>://www.zdnet.com/article/stop-saying-the-cloud-is-just-someone-elses-computer-because-its-not/</a:t>
            </a:r>
            <a:endParaRPr lang="de-DE" sz="1200" dirty="0">
              <a:hlinkClick r:id="rId9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10"/>
              </a:rPr>
              <a:t>https</a:t>
            </a:r>
            <a:r>
              <a:rPr lang="de-DE" sz="1200" dirty="0">
                <a:hlinkClick r:id="rId10"/>
              </a:rPr>
              <a:t>://www.skyhighnetworks.com/cloud-security-blog/worlds-worst-cloud-abuser/</a:t>
            </a:r>
            <a:endParaRPr lang="de-DE" sz="1200" kern="1200" dirty="0" smtClean="0">
              <a:solidFill>
                <a:sysClr val="window" lastClr="FFFFFF"/>
              </a:solidFill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182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5"/>
          <p:cNvPicPr>
            <a:picLocks noChangeAspect="1"/>
          </p:cNvPicPr>
          <p:nvPr/>
        </p:nvPicPr>
        <p:blipFill rotWithShape="1">
          <a:blip r:embed="rId3"/>
          <a:srcRect l="1116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hteck 6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ottotitolo 2"/>
          <p:cNvSpPr>
            <a:spLocks noGrp="1"/>
          </p:cNvSpPr>
          <p:nvPr>
            <p:ph type="subTitle" idx="1"/>
          </p:nvPr>
        </p:nvSpPr>
        <p:spPr>
          <a:xfrm>
            <a:off x="780889" y="5021420"/>
            <a:ext cx="7582223" cy="438427"/>
          </a:xfrm>
        </p:spPr>
        <p:txBody>
          <a:bodyPr/>
          <a:lstStyle/>
          <a:p>
            <a:r>
              <a:rPr lang="mr-IN" sz="2800" i="1" dirty="0" smtClean="0">
                <a:solidFill>
                  <a:schemeClr val="bg1"/>
                </a:solidFill>
                <a:cs typeface="Proxima Nova Regular"/>
              </a:rPr>
              <a:t>…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it‘s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just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someone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else‘s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computer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.</a:t>
            </a:r>
            <a:endParaRPr lang="en-US" sz="2800" i="1" dirty="0">
              <a:solidFill>
                <a:schemeClr val="bg1"/>
              </a:solidFill>
              <a:cs typeface="Proxima Nova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 smtClean="0"/>
              <a:t>It’s</a:t>
            </a:r>
            <a:r>
              <a:rPr lang="it-IT" sz="3000" dirty="0" smtClean="0"/>
              <a:t> </a:t>
            </a:r>
            <a:r>
              <a:rPr lang="it-IT" sz="3000" dirty="0" err="1" smtClean="0"/>
              <a:t>not</a:t>
            </a:r>
            <a:r>
              <a:rPr lang="it-IT" sz="3000" dirty="0" smtClean="0"/>
              <a:t> </a:t>
            </a:r>
            <a:r>
              <a:rPr lang="it-IT" sz="3000" dirty="0" err="1" smtClean="0"/>
              <a:t>really</a:t>
            </a:r>
            <a:r>
              <a:rPr lang="it-IT" sz="3000" dirty="0" smtClean="0"/>
              <a:t> a </a:t>
            </a:r>
            <a:br>
              <a:rPr lang="it-IT" sz="3000" dirty="0" smtClean="0"/>
            </a:br>
            <a:r>
              <a:rPr lang="it-IT" dirty="0" err="1" smtClean="0"/>
              <a:t>cloud</a:t>
            </a:r>
            <a:r>
              <a:rPr lang="mr-IN" dirty="0" smtClean="0"/>
              <a:t>…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sz="3000" dirty="0"/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?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„The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everyone</a:t>
            </a:r>
            <a:r>
              <a:rPr lang="de-DE" sz="2400" dirty="0"/>
              <a:t>. 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democracy</a:t>
            </a:r>
            <a:r>
              <a:rPr lang="de-DE" sz="2400" dirty="0" smtClean="0"/>
              <a:t>.“</a:t>
            </a:r>
          </a:p>
          <a:p>
            <a:pPr algn="r"/>
            <a:r>
              <a:rPr lang="de-DE" sz="1600" i="1" dirty="0"/>
              <a:t>Marc </a:t>
            </a:r>
            <a:r>
              <a:rPr lang="de-DE" sz="1600" i="1" dirty="0" err="1"/>
              <a:t>Benioff</a:t>
            </a:r>
            <a:r>
              <a:rPr lang="de-DE" sz="1600" i="1" dirty="0"/>
              <a:t>, </a:t>
            </a:r>
            <a:r>
              <a:rPr lang="de-DE" sz="1600" i="1" dirty="0" err="1"/>
              <a:t>Founder</a:t>
            </a:r>
            <a:r>
              <a:rPr lang="de-DE" sz="1600" i="1" dirty="0"/>
              <a:t>, CEO </a:t>
            </a:r>
            <a:r>
              <a:rPr lang="de-DE" sz="1600" i="1" dirty="0" err="1"/>
              <a:t>and</a:t>
            </a:r>
            <a:r>
              <a:rPr lang="de-DE" sz="1600" i="1" dirty="0"/>
              <a:t> Chairman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Salesforce</a:t>
            </a:r>
            <a:endParaRPr lang="it-IT" sz="1600" i="1" kern="1200" dirty="0" smtClean="0"/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</a:t>
            </a: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verwaltet </a:t>
            </a:r>
            <a:r>
              <a:rPr lang="de-DE" sz="2400" dirty="0"/>
              <a:t>von jemandem, </a:t>
            </a:r>
            <a:r>
              <a:rPr lang="de-DE" sz="2400" dirty="0" smtClean="0"/>
              <a:t>der / die Automatisierung und Sicherheit </a:t>
            </a:r>
            <a:r>
              <a:rPr lang="de-DE" sz="2400" dirty="0"/>
              <a:t>viel besser darauf </a:t>
            </a:r>
            <a:r>
              <a:rPr lang="de-DE" sz="2400" dirty="0" smtClean="0"/>
              <a:t>hat, </a:t>
            </a:r>
            <a:r>
              <a:rPr lang="de-DE" sz="2400" dirty="0"/>
              <a:t>als </a:t>
            </a:r>
            <a:r>
              <a:rPr lang="de-DE" sz="2400" dirty="0" smtClean="0"/>
              <a:t>du!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das </a:t>
            </a:r>
            <a:r>
              <a:rPr lang="de-DE" sz="2400" dirty="0"/>
              <a:t>mehr </a:t>
            </a:r>
            <a:r>
              <a:rPr lang="de-DE" sz="2400" dirty="0" smtClean="0"/>
              <a:t>an Rechenleistung, </a:t>
            </a:r>
            <a:r>
              <a:rPr lang="de-DE" sz="2400" dirty="0"/>
              <a:t>Server und Bandbreite zur Verfügung </a:t>
            </a:r>
            <a:r>
              <a:rPr lang="de-DE" sz="2400" dirty="0" smtClean="0"/>
              <a:t>hat, </a:t>
            </a:r>
            <a:r>
              <a:rPr lang="de-DE" sz="2400" dirty="0"/>
              <a:t>als du jemals </a:t>
            </a:r>
            <a:r>
              <a:rPr lang="de-DE" sz="2400" dirty="0" smtClean="0"/>
              <a:t>selbst kaufen </a:t>
            </a:r>
            <a:r>
              <a:rPr lang="de-DE" sz="2400" dirty="0"/>
              <a:t>kannst</a:t>
            </a:r>
            <a:r>
              <a:rPr lang="de-DE" sz="2400" dirty="0" smtClean="0"/>
              <a:t>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...die Geschichte wiederholt sich!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24105_Father__Son_Silhouette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r="17009" b="149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6" name="Ovale Legende 5"/>
          <p:cNvSpPr/>
          <p:nvPr/>
        </p:nvSpPr>
        <p:spPr>
          <a:xfrm>
            <a:off x="1727200" y="732366"/>
            <a:ext cx="3132090" cy="1638299"/>
          </a:xfrm>
          <a:prstGeom prst="wedgeEllipseCallout">
            <a:avLst>
              <a:gd name="adj1" fmla="val 71372"/>
              <a:gd name="adj2" fmla="val -23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Comic Sans MS"/>
                <a:cs typeface="Comic Sans MS"/>
              </a:rPr>
              <a:t>Linux </a:t>
            </a:r>
            <a:r>
              <a:rPr lang="de-DE" sz="2400" dirty="0" err="1" smtClean="0">
                <a:latin typeface="Comic Sans MS"/>
                <a:cs typeface="Comic Sans MS"/>
              </a:rPr>
              <a:t>servers</a:t>
            </a:r>
            <a:r>
              <a:rPr lang="de-DE" sz="2400" dirty="0" smtClean="0">
                <a:latin typeface="Comic Sans MS"/>
                <a:cs typeface="Comic Sans MS"/>
              </a:rPr>
              <a:t>, </a:t>
            </a:r>
            <a:r>
              <a:rPr lang="de-DE" sz="2400" dirty="0" err="1" smtClean="0">
                <a:latin typeface="Comic Sans MS"/>
                <a:cs typeface="Comic Sans MS"/>
              </a:rPr>
              <a:t>mostly</a:t>
            </a:r>
            <a:r>
              <a:rPr lang="de-DE" sz="2400" dirty="0" smtClean="0">
                <a:latin typeface="Comic Sans MS"/>
                <a:cs typeface="Comic Sans MS"/>
              </a:rPr>
              <a:t>...</a:t>
            </a:r>
            <a:endParaRPr lang="de-DE" sz="2400" dirty="0">
              <a:latin typeface="Comic Sans MS"/>
              <a:cs typeface="Comic Sans MS"/>
            </a:endParaRPr>
          </a:p>
        </p:txBody>
      </p:sp>
      <p:sp>
        <p:nvSpPr>
          <p:cNvPr id="15" name="Ovale Legende 14"/>
          <p:cNvSpPr/>
          <p:nvPr/>
        </p:nvSpPr>
        <p:spPr>
          <a:xfrm>
            <a:off x="304799" y="3136899"/>
            <a:ext cx="2861157" cy="1638299"/>
          </a:xfrm>
          <a:prstGeom prst="wedgeEllipseCallout">
            <a:avLst>
              <a:gd name="adj1" fmla="val 73061"/>
              <a:gd name="adj2" fmla="val 275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Comic Sans MS"/>
                <a:cs typeface="Comic Sans MS"/>
              </a:rPr>
              <a:t>Daddy, </a:t>
            </a:r>
            <a:r>
              <a:rPr lang="de-DE" sz="2000" dirty="0" err="1" smtClean="0">
                <a:latin typeface="Comic Sans MS"/>
                <a:cs typeface="Comic Sans MS"/>
              </a:rPr>
              <a:t>what‘re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400" dirty="0" smtClean="0">
                <a:solidFill>
                  <a:schemeClr val="tx2"/>
                </a:solidFill>
                <a:latin typeface="Comic Sans MS"/>
                <a:cs typeface="Comic Sans MS"/>
              </a:rPr>
              <a:t>CLOUDS</a:t>
            </a:r>
            <a:r>
              <a:rPr lang="de-DE" sz="24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made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of</a:t>
            </a:r>
            <a:r>
              <a:rPr lang="de-DE" sz="2000" dirty="0" smtClean="0">
                <a:latin typeface="Comic Sans MS"/>
                <a:cs typeface="Comic Sans MS"/>
              </a:rPr>
              <a:t>?</a:t>
            </a:r>
            <a:endParaRPr lang="de-DE" sz="2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1202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</a:t>
            </a:r>
            <a:r>
              <a:rPr lang="it-IT" dirty="0" err="1" smtClean="0"/>
              <a:t>vorteile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Wozu denn, wenn es nur ein Computer ist?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 </a:t>
            </a:r>
            <a:r>
              <a:rPr lang="en-US" sz="2400" dirty="0" err="1" smtClean="0"/>
              <a:t>bedeutet</a:t>
            </a:r>
            <a:endParaRPr lang="it-IT" sz="2400" dirty="0" smtClean="0">
              <a:solidFill>
                <a:schemeClr val="tx2"/>
              </a:solidFill>
            </a:endParaRP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Hohe </a:t>
            </a:r>
            <a:r>
              <a:rPr lang="de-DE" sz="2400" dirty="0" smtClean="0"/>
              <a:t>Ausfallsicherheit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Redundanz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Skalierbarkeit / Elastizität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8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Nerd </a:t>
            </a:r>
            <a:r>
              <a:rPr lang="it-IT" dirty="0" err="1" smtClean="0"/>
              <a:t>stuff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35079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1"/>
                <a:gridCol w="2404533"/>
                <a:gridCol w="1573107"/>
                <a:gridCol w="1527529"/>
                <a:gridCol w="1527528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STUFE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VERFÜGBARKEIT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MONAT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JAHR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IV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00:00:00.4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00:05:15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00:00:08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00:04:22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00:52:35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00:01:26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00:43:49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08:45:56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00:14:23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07:18:17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87:39:29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MORE NERD STUFF</a:t>
            </a:r>
            <a:endParaRPr lang="it-IT" dirty="0"/>
          </a:p>
        </p:txBody>
      </p:sp>
      <p:pic>
        <p:nvPicPr>
          <p:cNvPr id="4" name="Bild 3" descr="Spof_simpl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3" y="1710267"/>
            <a:ext cx="7931547" cy="404323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6613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EINFACH SEXY</a:t>
            </a:r>
            <a:endParaRPr lang="it-IT" dirty="0"/>
          </a:p>
        </p:txBody>
      </p:sp>
      <p:pic>
        <p:nvPicPr>
          <p:cNvPr id="3" name="Bild 2" descr="Spof_complex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9" y="1684866"/>
            <a:ext cx="7907867" cy="3593137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142184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960</Words>
  <Application>Microsoft Macintosh PowerPoint</Application>
  <PresentationFormat>Bildschirmpräsentation (4:3)</PresentationFormat>
  <Paragraphs>220</Paragraphs>
  <Slides>23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Reply PRESENTATION WHITE 4.3</vt:lpstr>
      <vt:lpstr>think-cell Folie</vt:lpstr>
      <vt:lpstr>Life in the cloud</vt:lpstr>
      <vt:lpstr>Unsere Themen</vt:lpstr>
      <vt:lpstr>It’s not really a  cloud… </vt:lpstr>
      <vt:lpstr>Echt jeTzt?</vt:lpstr>
      <vt:lpstr>PowerPoint-Präsentation</vt:lpstr>
      <vt:lpstr>Die vorteile</vt:lpstr>
      <vt:lpstr>Nerd stuff</vt:lpstr>
      <vt:lpstr>MORE NERD STUFF</vt:lpstr>
      <vt:lpstr>EINFACH SEXY</vt:lpstr>
      <vt:lpstr>REDUNDANZ</vt:lpstr>
      <vt:lpstr>Skalierbarkeit</vt:lpstr>
      <vt:lpstr>Skalierbarkeit</vt:lpstr>
      <vt:lpstr>Zu den RISIKEN</vt:lpstr>
      <vt:lpstr>CLOUDS are not always FLUFFY</vt:lpstr>
      <vt:lpstr>Die RISIKEN</vt:lpstr>
      <vt:lpstr>Die RISIKEN</vt:lpstr>
      <vt:lpstr> CASES</vt:lpstr>
      <vt:lpstr>Case Smurfberries (small)</vt:lpstr>
      <vt:lpstr>Case Bitcoins (Medium)</vt:lpstr>
      <vt:lpstr>Case Bitcoins (Medium)</vt:lpstr>
      <vt:lpstr>Case SPECTRE (LARGE)</vt:lpstr>
      <vt:lpstr>Dankeschön!</vt:lpstr>
      <vt:lpstr>LiTeratur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588</cp:revision>
  <dcterms:created xsi:type="dcterms:W3CDTF">2017-05-03T19:08:02Z</dcterms:created>
  <dcterms:modified xsi:type="dcterms:W3CDTF">2018-06-05T10:32:15Z</dcterms:modified>
  <cp:category/>
</cp:coreProperties>
</file>